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sldx" ContentType="application/vnd.openxmlformats-officedocument.presentationml.slide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57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E4B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8" autoAdjust="0"/>
    <p:restoredTop sz="94660"/>
  </p:normalViewPr>
  <p:slideViewPr>
    <p:cSldViewPr snapToObjects="1">
      <p:cViewPr varScale="1">
        <p:scale>
          <a:sx n="102" d="100"/>
          <a:sy n="102" d="100"/>
        </p:scale>
        <p:origin x="282" y="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y_Címdia"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artalom helye 9"/>
          <p:cNvSpPr>
            <a:spLocks noGrp="1"/>
          </p:cNvSpPr>
          <p:nvPr>
            <p:ph sz="quarter" idx="10" hasCustomPrompt="1"/>
          </p:nvPr>
        </p:nvSpPr>
        <p:spPr>
          <a:xfrm>
            <a:off x="935757" y="1916907"/>
            <a:ext cx="7272486" cy="2664221"/>
          </a:xfrm>
          <a:solidFill>
            <a:schemeClr val="accent6">
              <a:lumMod val="75000"/>
            </a:schemeClr>
          </a:solidFill>
        </p:spPr>
        <p:txBody>
          <a:bodyPr>
            <a:normAutofit/>
          </a:bodyPr>
          <a:lstStyle>
            <a:lvl1pPr algn="ctr">
              <a:buNone/>
              <a:defRPr sz="4800">
                <a:solidFill>
                  <a:schemeClr val="bg1"/>
                </a:solidFill>
              </a:defRPr>
            </a:lvl1pPr>
          </a:lstStyle>
          <a:p>
            <a:pPr lvl="0"/>
            <a:r>
              <a:rPr lang="hu-HU" dirty="0" smtClean="0"/>
              <a:t>Cím</a:t>
            </a:r>
          </a:p>
        </p:txBody>
      </p:sp>
      <p:sp>
        <p:nvSpPr>
          <p:cNvPr id="12" name="Szövegdoboz 11"/>
          <p:cNvSpPr txBox="1"/>
          <p:nvPr userDrawn="1"/>
        </p:nvSpPr>
        <p:spPr>
          <a:xfrm>
            <a:off x="935757" y="5301208"/>
            <a:ext cx="7272486" cy="138499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hu-HU" sz="2800" dirty="0" smtClean="0">
                <a:solidFill>
                  <a:schemeClr val="bg1"/>
                </a:solidFill>
              </a:rPr>
              <a:t>Munkagazdaságtan</a:t>
            </a:r>
          </a:p>
          <a:p>
            <a:pPr algn="ctr"/>
            <a:r>
              <a:rPr lang="hu-HU" sz="2800" dirty="0" smtClean="0">
                <a:solidFill>
                  <a:schemeClr val="bg1"/>
                </a:solidFill>
              </a:rPr>
              <a:t>2019-2020</a:t>
            </a:r>
            <a:r>
              <a:rPr lang="hu-HU" sz="2800" baseline="0" dirty="0" smtClean="0">
                <a:solidFill>
                  <a:schemeClr val="bg1"/>
                </a:solidFill>
              </a:rPr>
              <a:t> </a:t>
            </a:r>
            <a:r>
              <a:rPr lang="hu-HU" sz="2800" baseline="0" dirty="0" smtClean="0">
                <a:solidFill>
                  <a:schemeClr val="bg1"/>
                </a:solidFill>
              </a:rPr>
              <a:t>őszi félév</a:t>
            </a:r>
          </a:p>
          <a:p>
            <a:pPr algn="ctr"/>
            <a:r>
              <a:rPr lang="hu-HU" sz="2800" baseline="0" dirty="0" smtClean="0">
                <a:solidFill>
                  <a:schemeClr val="bg1"/>
                </a:solidFill>
              </a:rPr>
              <a:t>Budapesti </a:t>
            </a:r>
            <a:r>
              <a:rPr lang="hu-HU" sz="2800" baseline="0" dirty="0" err="1" smtClean="0">
                <a:solidFill>
                  <a:schemeClr val="bg1"/>
                </a:solidFill>
              </a:rPr>
              <a:t>Corvinus</a:t>
            </a:r>
            <a:r>
              <a:rPr lang="hu-HU" sz="2800" baseline="0" dirty="0" smtClean="0">
                <a:solidFill>
                  <a:schemeClr val="bg1"/>
                </a:solidFill>
              </a:rPr>
              <a:t> Egyetem, Papp Bence</a:t>
            </a:r>
            <a:endParaRPr lang="hu-HU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2748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11/22/2019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063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11/22/2019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054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11/22/2019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3282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11/22/2019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249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My_content"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0688"/>
          </a:xfrm>
          <a:solidFill>
            <a:schemeClr val="accent6">
              <a:lumMod val="75000"/>
            </a:schemeClr>
          </a:solidFill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hu-HU" dirty="0" smtClean="0"/>
              <a:t>Mintacím szerkesztése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0" y="620688"/>
            <a:ext cx="9144000" cy="6237312"/>
          </a:xfrm>
        </p:spPr>
        <p:txBody>
          <a:bodyPr/>
          <a:lstStyle>
            <a:lvl1pPr>
              <a:buClr>
                <a:srgbClr val="FF0000"/>
              </a:buClr>
              <a:buFont typeface="Wingdings" pitchFamily="2" charset="2"/>
              <a:buChar char="§"/>
              <a:defRPr/>
            </a:lvl1pPr>
            <a:lvl2pPr>
              <a:buClr>
                <a:srgbClr val="00B050"/>
              </a:buClr>
              <a:buFont typeface="Wingdings" pitchFamily="2" charset="2"/>
              <a:buChar char="§"/>
              <a:defRPr/>
            </a:lvl2pPr>
            <a:lvl3pPr>
              <a:buClr>
                <a:srgbClr val="0070C0"/>
              </a:buClr>
              <a:buFont typeface="Wingdings" pitchFamily="2" charset="2"/>
              <a:buChar char="§"/>
              <a:defRPr/>
            </a:lvl3pPr>
          </a:lstStyle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7429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dirty="0" smtClean="0"/>
              <a:t>Mintacím szerkesztése</a:t>
            </a:r>
            <a:endParaRPr lang="en-US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11/22/2019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748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11/22/2019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429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11/22/2019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37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11/22/2019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17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11/22/2019</a:t>
            </a:fld>
            <a:endParaRPr lang="en-US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575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11/22/2019</a:t>
            </a:fld>
            <a:endParaRPr lang="en-US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020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11/22/2019</a:t>
            </a:fld>
            <a:endParaRPr lang="en-US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140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D188D-679A-489E-B062-99E071F7BEEE}" type="datetimeFigureOut">
              <a:rPr lang="en-US" smtClean="0"/>
              <a:pPr/>
              <a:t>11/22/2019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000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60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PowerPoint-dia.sld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hu-HU" dirty="0" smtClean="0"/>
              <a:t>Munkaerő-kínálat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Munkavállalási döntés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 smtClean="0"/>
              <a:t>Ismét a határon nézzük meg a döntéseink költségét és hozamát</a:t>
            </a:r>
          </a:p>
          <a:p>
            <a:pPr lvl="1"/>
            <a:r>
              <a:rPr lang="hu-HU" dirty="0" smtClean="0"/>
              <a:t>Két jószág felől döntünk: szabadidő és pénz</a:t>
            </a:r>
          </a:p>
          <a:p>
            <a:pPr lvl="1"/>
            <a:r>
              <a:rPr lang="hu-HU" dirty="0" smtClean="0"/>
              <a:t>A szabadidő lehetőségköltsége a bér</a:t>
            </a:r>
          </a:p>
          <a:p>
            <a:pPr lvl="1"/>
            <a:r>
              <a:rPr lang="hu-HU" dirty="0" smtClean="0"/>
              <a:t>A pénz bekerülési ára saját maga</a:t>
            </a:r>
          </a:p>
          <a:p>
            <a:r>
              <a:rPr lang="hu-HU" dirty="0" smtClean="0"/>
              <a:t>Munkavállaló jellemzői</a:t>
            </a:r>
          </a:p>
          <a:p>
            <a:pPr lvl="1"/>
            <a:r>
              <a:rPr lang="hu-HU" dirty="0" smtClean="0"/>
              <a:t>Vagyona (nem csak materiális, tehát pl. tudás)</a:t>
            </a:r>
          </a:p>
          <a:p>
            <a:pPr lvl="1"/>
            <a:r>
              <a:rPr lang="hu-HU" dirty="0" smtClean="0"/>
              <a:t>Értékítélete, vágyai (preferenciái)</a:t>
            </a:r>
          </a:p>
          <a:p>
            <a:pPr lvl="1"/>
            <a:r>
              <a:rPr lang="hu-HU" dirty="0" smtClean="0"/>
              <a:t>Képességei, lehetőségei (költségvetési korlát)</a:t>
            </a:r>
          </a:p>
          <a:p>
            <a:r>
              <a:rPr lang="hu-HU" dirty="0" smtClean="0"/>
              <a:t>Jellemzés makro szinten</a:t>
            </a:r>
          </a:p>
          <a:p>
            <a:pPr lvl="1"/>
            <a:r>
              <a:rPr lang="hu-HU" dirty="0" smtClean="0"/>
              <a:t>Részvételi, foglalkoztatottsági és munkanélküliségi ráta</a:t>
            </a:r>
          </a:p>
          <a:p>
            <a:pPr lvl="1"/>
            <a:r>
              <a:rPr lang="hu-HU" dirty="0" smtClean="0"/>
              <a:t>Halmazábra, és számítások</a:t>
            </a:r>
            <a:endParaRPr lang="hu-H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Preferenciák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Azonos hasznosságú pontokat összekötő görbe</a:t>
            </a:r>
          </a:p>
          <a:p>
            <a:r>
              <a:rPr lang="hu-HU" dirty="0" smtClean="0"/>
              <a:t>„ÉK” </a:t>
            </a:r>
            <a:r>
              <a:rPr lang="hu-HU" dirty="0" smtClean="0"/>
              <a:t>felé nő hasznosság</a:t>
            </a:r>
          </a:p>
          <a:p>
            <a:r>
              <a:rPr lang="hu-HU" dirty="0" smtClean="0"/>
              <a:t>Nem metszik egymást</a:t>
            </a:r>
          </a:p>
          <a:p>
            <a:r>
              <a:rPr lang="hu-HU" dirty="0" smtClean="0"/>
              <a:t>Konvexek</a:t>
            </a:r>
          </a:p>
          <a:p>
            <a:r>
              <a:rPr lang="hu-HU" dirty="0" smtClean="0"/>
              <a:t>Ereszkedő</a:t>
            </a:r>
          </a:p>
          <a:p>
            <a:r>
              <a:rPr lang="hu-HU" dirty="0" smtClean="0"/>
              <a:t>Szakaszok!</a:t>
            </a:r>
            <a:endParaRPr lang="hu-HU" dirty="0"/>
          </a:p>
        </p:txBody>
      </p:sp>
      <p:graphicFrame>
        <p:nvGraphicFramePr>
          <p:cNvPr id="46082" name="Object 2"/>
          <p:cNvGraphicFramePr>
            <a:graphicFrameLocks noChangeAspect="1"/>
          </p:cNvGraphicFramePr>
          <p:nvPr/>
        </p:nvGraphicFramePr>
        <p:xfrm>
          <a:off x="2310301" y="2420888"/>
          <a:ext cx="6833700" cy="4437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99" name="Slide" r:id="rId3" imgW="4570417" imgH="3427482" progId="PowerPoint.Slide.12">
                  <p:embed/>
                </p:oleObj>
              </mc:Choice>
              <mc:Fallback>
                <p:oleObj name="Slide" r:id="rId3" imgW="4570417" imgH="3427482" progId="PowerPoint.Slide.12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0301" y="2420888"/>
                        <a:ext cx="6833700" cy="4437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Szövegdoboz 4"/>
          <p:cNvSpPr txBox="1"/>
          <p:nvPr/>
        </p:nvSpPr>
        <p:spPr>
          <a:xfrm>
            <a:off x="5436096" y="2689756"/>
            <a:ext cx="34918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800" b="1" dirty="0" smtClean="0"/>
              <a:t>Közömbösségi görbe</a:t>
            </a:r>
            <a:endParaRPr lang="hu-HU" sz="2800" b="1" dirty="0"/>
          </a:p>
        </p:txBody>
      </p:sp>
      <p:cxnSp>
        <p:nvCxnSpPr>
          <p:cNvPr id="6" name="Egyenes összekötő nyíllal 5"/>
          <p:cNvCxnSpPr/>
          <p:nvPr/>
        </p:nvCxnSpPr>
        <p:spPr>
          <a:xfrm flipV="1">
            <a:off x="6156176" y="3789040"/>
            <a:ext cx="576064" cy="57606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8" name="Szövegdoboz 7"/>
          <p:cNvSpPr txBox="1"/>
          <p:nvPr/>
        </p:nvSpPr>
        <p:spPr>
          <a:xfrm>
            <a:off x="6701978" y="349152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b="1" dirty="0" smtClean="0">
                <a:solidFill>
                  <a:srgbClr val="BE4B48"/>
                </a:solidFill>
              </a:rPr>
              <a:t>ÉK</a:t>
            </a:r>
            <a:endParaRPr lang="hu-HU" b="1" dirty="0">
              <a:solidFill>
                <a:srgbClr val="BE4B48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Költségvetési korlát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Meredeksége a bér</a:t>
            </a:r>
            <a:endParaRPr lang="hu-HU" dirty="0"/>
          </a:p>
        </p:txBody>
      </p:sp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340768"/>
            <a:ext cx="7776864" cy="5112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Változások hatásai a görbéken (ábrák a táblán)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Pénzt ill. szabadidőt jobban értékelő személy</a:t>
            </a:r>
          </a:p>
          <a:p>
            <a:pPr lvl="1"/>
            <a:r>
              <a:rPr lang="hu-HU" dirty="0" smtClean="0"/>
              <a:t>Közömbösségi görbéik eltérése</a:t>
            </a:r>
          </a:p>
          <a:p>
            <a:r>
              <a:rPr lang="hu-HU" dirty="0" smtClean="0"/>
              <a:t>Zéró munkakínálat – sarokmegoldás</a:t>
            </a:r>
          </a:p>
          <a:p>
            <a:pPr lvl="1"/>
            <a:r>
              <a:rPr lang="hu-HU" dirty="0" smtClean="0"/>
              <a:t>Túl meredek közömbösségi görbe</a:t>
            </a:r>
          </a:p>
          <a:p>
            <a:r>
              <a:rPr lang="hu-HU" dirty="0" smtClean="0"/>
              <a:t>Bérnövekedés jövedelem- ill. helyettesítési hatásai</a:t>
            </a:r>
          </a:p>
          <a:p>
            <a:pPr lvl="1"/>
            <a:r>
              <a:rPr lang="hu-HU" dirty="0" smtClean="0"/>
              <a:t>Dekomponálás</a:t>
            </a:r>
          </a:p>
          <a:p>
            <a:r>
              <a:rPr lang="hu-HU" dirty="0" smtClean="0"/>
              <a:t>Munkaerő kínálati görbe</a:t>
            </a:r>
          </a:p>
          <a:p>
            <a:pPr lvl="1"/>
            <a:r>
              <a:rPr lang="hu-HU" dirty="0" smtClean="0"/>
              <a:t>Visszahajló szakasz</a:t>
            </a:r>
          </a:p>
          <a:p>
            <a:pPr lvl="1"/>
            <a:r>
              <a:rPr lang="hu-HU" dirty="0" smtClean="0"/>
              <a:t>Eleinte HH aztán JH dominál</a:t>
            </a:r>
          </a:p>
          <a:p>
            <a:r>
              <a:rPr lang="hu-HU" dirty="0" smtClean="0"/>
              <a:t>Rezervációs bér</a:t>
            </a:r>
          </a:p>
          <a:p>
            <a:pPr lvl="1"/>
            <a:r>
              <a:rPr lang="hu-HU" dirty="0" smtClean="0"/>
              <a:t>Utazási költséget nem térítő munkalehetőség példája</a:t>
            </a:r>
            <a:endParaRPr lang="hu-H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Szövegdoboz 3"/>
              <p:cNvSpPr txBox="1"/>
              <p:nvPr/>
            </p:nvSpPr>
            <p:spPr>
              <a:xfrm>
                <a:off x="4716016" y="3356992"/>
                <a:ext cx="4320480" cy="1706236"/>
              </a:xfrm>
              <a:prstGeom prst="rect">
                <a:avLst/>
              </a:prstGeom>
              <a:noFill/>
              <a:ln w="28575">
                <a:solidFill>
                  <a:schemeClr val="accent6">
                    <a:lumMod val="7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hu-HU" dirty="0" smtClean="0"/>
                  <a:t> </a:t>
                </a:r>
                <a14:m>
                  <m:oMath xmlns:m="http://schemas.openxmlformats.org/officeDocument/2006/math">
                    <m:r>
                      <a:rPr lang="hu-HU" sz="2000">
                        <a:latin typeface="Cambria Math" panose="02040503050406030204" pitchFamily="18" charset="0"/>
                      </a:rPr>
                      <m:t>(</m:t>
                    </m:r>
                    <m:r>
                      <m:rPr>
                        <m:sty m:val="p"/>
                      </m:rPr>
                      <a:rPr lang="hu-HU" sz="2000">
                        <a:latin typeface="Cambria Math" panose="02040503050406030204" pitchFamily="18" charset="0"/>
                      </a:rPr>
                      <m:t>tiszta</m:t>
                    </m:r>
                    <m:r>
                      <a:rPr lang="hu-HU" sz="2000">
                        <a:latin typeface="Cambria Math" panose="02040503050406030204" pitchFamily="18" charset="0"/>
                      </a:rPr>
                      <m:t>)</m:t>
                    </m:r>
                    <m:r>
                      <a:rPr lang="hu-HU" sz="20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hu-HU" sz="2000" i="1">
                        <a:latin typeface="Cambria Math" panose="02040503050406030204" pitchFamily="18" charset="0"/>
                      </a:rPr>
                      <m:t>𝑗</m:t>
                    </m:r>
                    <m:r>
                      <a:rPr lang="hu-HU" sz="2000" i="1">
                        <a:latin typeface="Cambria Math" panose="02040503050406030204" pitchFamily="18" charset="0"/>
                      </a:rPr>
                      <m:t>ö</m:t>
                    </m:r>
                    <m:r>
                      <a:rPr lang="hu-HU" sz="2000" i="1">
                        <a:latin typeface="Cambria Math" panose="02040503050406030204" pitchFamily="18" charset="0"/>
                      </a:rPr>
                      <m:t>𝑣𝑒𝑑𝑒𝑙𝑚𝑖</m:t>
                    </m:r>
                    <m:r>
                      <a:rPr lang="hu-HU" sz="20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hu-HU" sz="2000" i="1">
                        <a:latin typeface="Cambria Math" panose="02040503050406030204" pitchFamily="18" charset="0"/>
                      </a:rPr>
                      <m:t>h𝑎𝑡</m:t>
                    </m:r>
                    <m:r>
                      <a:rPr lang="hu-HU" sz="2000" i="1">
                        <a:latin typeface="Cambria Math" panose="02040503050406030204" pitchFamily="18" charset="0"/>
                      </a:rPr>
                      <m:t>á</m:t>
                    </m:r>
                    <m:r>
                      <a:rPr lang="hu-HU" sz="2000" i="1">
                        <a:latin typeface="Cambria Math" panose="02040503050406030204" pitchFamily="18" charset="0"/>
                      </a:rPr>
                      <m:t>𝑠</m:t>
                    </m:r>
                    <m:r>
                      <a:rPr lang="hu-HU" sz="20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hu-HU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"/>
                            <m:endChr m:val="|"/>
                            <m:ctrlPr>
                              <a:rPr lang="hu-HU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hu-HU" sz="20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hu-HU" sz="2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∆</m:t>
                                </m:r>
                                <m:r>
                                  <a:rPr lang="hu-HU" sz="2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𝐻</m:t>
                                </m:r>
                              </m:num>
                              <m:den>
                                <m:r>
                                  <a:rPr lang="hu-HU" sz="2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∆</m:t>
                                </m:r>
                                <m:r>
                                  <a:rPr lang="hu-HU" sz="2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𝑌</m:t>
                                </m:r>
                              </m:den>
                            </m:f>
                          </m:e>
                        </m:d>
                      </m:e>
                      <m:sub>
                        <m:acc>
                          <m:accPr>
                            <m:chr m:val="̅"/>
                            <m:ctrlPr>
                              <a:rPr lang="hu-HU" sz="20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hu-HU" sz="2000" i="1">
                                <a:latin typeface="Cambria Math" panose="02040503050406030204" pitchFamily="18" charset="0"/>
                              </a:rPr>
                              <m:t>𝑊</m:t>
                            </m:r>
                          </m:e>
                        </m:acc>
                      </m:sub>
                    </m:sSub>
                  </m:oMath>
                </a14:m>
                <a:endParaRPr lang="hu-HU" sz="2000" dirty="0" smtClean="0"/>
              </a:p>
              <a:p>
                <a:r>
                  <a:rPr lang="hu-HU" sz="2000" dirty="0" err="1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hu-HU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hu-HU" sz="2000">
                            <a:latin typeface="Cambria Math" panose="02040503050406030204" pitchFamily="18" charset="0"/>
                          </a:rPr>
                          <m:t>tiszta</m:t>
                        </m:r>
                      </m:e>
                    </m:d>
                    <m:r>
                      <a:rPr lang="hu-HU" sz="20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hu-HU" sz="2000" b="0" i="1" smtClean="0">
                        <a:latin typeface="Cambria Math" panose="02040503050406030204" pitchFamily="18" charset="0"/>
                      </a:rPr>
                      <m:t>h𝑒𝑙𝑦𝑒𝑡𝑡𝑒𝑠</m:t>
                    </m:r>
                    <m:r>
                      <a:rPr lang="hu-HU" sz="2000" b="0" i="1" smtClean="0">
                        <a:latin typeface="Cambria Math" panose="02040503050406030204" pitchFamily="18" charset="0"/>
                      </a:rPr>
                      <m:t>í</m:t>
                    </m:r>
                    <m:r>
                      <a:rPr lang="hu-HU" sz="20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hu-HU" sz="2000" b="0" i="1" smtClean="0">
                        <a:latin typeface="Cambria Math" panose="02040503050406030204" pitchFamily="18" charset="0"/>
                      </a:rPr>
                      <m:t>é</m:t>
                    </m:r>
                    <m:r>
                      <a:rPr lang="hu-HU" sz="2000" b="0" i="1" smtClean="0">
                        <a:latin typeface="Cambria Math" panose="02040503050406030204" pitchFamily="18" charset="0"/>
                      </a:rPr>
                      <m:t>𝑠𝑖</m:t>
                    </m:r>
                    <m:r>
                      <a:rPr lang="hu-HU" sz="20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hu-HU" sz="2000" i="1">
                        <a:latin typeface="Cambria Math" panose="02040503050406030204" pitchFamily="18" charset="0"/>
                      </a:rPr>
                      <m:t>h𝑎𝑡</m:t>
                    </m:r>
                    <m:r>
                      <a:rPr lang="hu-HU" sz="2000" i="1">
                        <a:latin typeface="Cambria Math" panose="02040503050406030204" pitchFamily="18" charset="0"/>
                      </a:rPr>
                      <m:t>á</m:t>
                    </m:r>
                    <m:r>
                      <a:rPr lang="hu-HU" sz="2000" i="1">
                        <a:latin typeface="Cambria Math" panose="02040503050406030204" pitchFamily="18" charset="0"/>
                      </a:rPr>
                      <m:t>𝑠</m:t>
                    </m:r>
                    <m:r>
                      <a:rPr lang="hu-HU" sz="20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hu-HU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"/>
                            <m:endChr m:val="|"/>
                            <m:ctrlPr>
                              <a:rPr lang="hu-HU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hu-HU" sz="20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hu-HU" sz="2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∆</m:t>
                                </m:r>
                                <m:r>
                                  <a:rPr lang="hu-HU" sz="2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𝐻</m:t>
                                </m:r>
                              </m:num>
                              <m:den>
                                <m:r>
                                  <a:rPr lang="hu-HU" sz="20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∆</m:t>
                                </m:r>
                                <m:r>
                                  <a:rPr lang="hu-HU" sz="2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𝑊</m:t>
                                </m:r>
                              </m:den>
                            </m:f>
                          </m:e>
                        </m:d>
                      </m:e>
                      <m:sub>
                        <m:acc>
                          <m:accPr>
                            <m:chr m:val="̅"/>
                            <m:ctrlPr>
                              <a:rPr lang="hu-HU" sz="20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hu-HU" sz="2000" b="0" i="1" smtClean="0"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</m:acc>
                      </m:sub>
                    </m:sSub>
                  </m:oMath>
                </a14:m>
                <a:endParaRPr lang="hu-HU" sz="2000" dirty="0" smtClean="0"/>
              </a:p>
              <a:p>
                <a:endParaRPr lang="hu-HU" sz="2000" dirty="0" smtClean="0"/>
              </a:p>
              <a:p>
                <a:r>
                  <a:rPr lang="hu-HU" sz="2000" dirty="0" smtClean="0"/>
                  <a:t>H – munkaóra, Y – jövedelem, W - bér</a:t>
                </a:r>
                <a:endParaRPr lang="hu-HU" sz="2000" dirty="0"/>
              </a:p>
            </p:txBody>
          </p:sp>
        </mc:Choice>
        <mc:Fallback xmlns="">
          <p:sp>
            <p:nvSpPr>
              <p:cNvPr id="4" name="Szövegdoboz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6016" y="3356992"/>
                <a:ext cx="4320480" cy="1706236"/>
              </a:xfrm>
              <a:prstGeom prst="rect">
                <a:avLst/>
              </a:prstGeom>
              <a:blipFill rotWithShape="0">
                <a:blip r:embed="rId2"/>
                <a:stretch>
                  <a:fillRect l="-1262" b="-4211"/>
                </a:stretch>
              </a:blipFill>
              <a:ln w="28575">
                <a:solidFill>
                  <a:schemeClr val="accent6">
                    <a:lumMod val="75000"/>
                  </a:schemeClr>
                </a:solidFill>
              </a:ln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Stilizált tények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hu-HU" dirty="0" smtClean="0"/>
              <a:t>Nők aktivitási rátájának növekedés</a:t>
            </a:r>
          </a:p>
          <a:p>
            <a:pPr lvl="1"/>
            <a:r>
              <a:rPr lang="hu-HU" dirty="0" smtClean="0"/>
              <a:t>Jogi környezet, jóléti, szociális hálózat</a:t>
            </a:r>
          </a:p>
          <a:p>
            <a:r>
              <a:rPr lang="hu-HU" dirty="0" smtClean="0"/>
              <a:t>Aktív kor csökkenése és növekedése</a:t>
            </a:r>
          </a:p>
          <a:p>
            <a:pPr lvl="1"/>
            <a:r>
              <a:rPr lang="hu-HU" dirty="0" smtClean="0"/>
              <a:t>Nyugdíjrendszer és demográfiai problémák</a:t>
            </a:r>
          </a:p>
          <a:p>
            <a:pPr lvl="1"/>
            <a:r>
              <a:rPr lang="hu-HU" dirty="0" smtClean="0"/>
              <a:t>Jóléti szolgáltatások aktivitás felé terelhetnek</a:t>
            </a:r>
          </a:p>
          <a:p>
            <a:r>
              <a:rPr lang="hu-HU" dirty="0" smtClean="0"/>
              <a:t>Aktív korba lépés kitolódik</a:t>
            </a:r>
          </a:p>
          <a:p>
            <a:pPr lvl="1"/>
            <a:r>
              <a:rPr lang="hu-HU" dirty="0" smtClean="0"/>
              <a:t>Hosszú tanulási időszak, jóléti államok</a:t>
            </a:r>
          </a:p>
          <a:p>
            <a:pPr lvl="1"/>
            <a:r>
              <a:rPr lang="hu-HU" dirty="0" smtClean="0"/>
              <a:t>Magasabb végzettségi igény munkavégzéshez</a:t>
            </a:r>
          </a:p>
          <a:p>
            <a:r>
              <a:rPr lang="hu-HU" dirty="0" smtClean="0"/>
              <a:t>Helyettesítési és jövedelemhatás mértéke</a:t>
            </a:r>
          </a:p>
          <a:p>
            <a:pPr lvl="1"/>
            <a:r>
              <a:rPr lang="hu-HU" dirty="0" smtClean="0"/>
              <a:t>Férfiaknál nem számottevő, nőknél inkább</a:t>
            </a:r>
          </a:p>
          <a:p>
            <a:r>
              <a:rPr lang="hu-HU" dirty="0" smtClean="0"/>
              <a:t>Keresleti oldal befolyásolja</a:t>
            </a:r>
          </a:p>
          <a:p>
            <a:pPr lvl="1"/>
            <a:r>
              <a:rPr lang="hu-HU" dirty="0" smtClean="0"/>
              <a:t>Rövid távon az összmunkaidőt, lásd. Félig állandó költségek</a:t>
            </a:r>
            <a:r>
              <a:rPr lang="hu-HU" smtClean="0"/>
              <a:t>, túlóra</a:t>
            </a:r>
            <a:endParaRPr lang="hu-HU" dirty="0" smtClean="0"/>
          </a:p>
          <a:p>
            <a:r>
              <a:rPr lang="hu-HU" dirty="0" smtClean="0"/>
              <a:t>Kínálati oldal befolyásolja</a:t>
            </a:r>
          </a:p>
          <a:p>
            <a:pPr lvl="1"/>
            <a:r>
              <a:rPr lang="hu-HU" dirty="0" smtClean="0"/>
              <a:t>Részvételi döntést</a:t>
            </a:r>
          </a:p>
          <a:p>
            <a:pPr lvl="1"/>
            <a:r>
              <a:rPr lang="hu-HU" dirty="0" smtClean="0"/>
              <a:t>Hosszú távon a ledolgozott óraszámot</a:t>
            </a:r>
            <a:endParaRPr lang="hu-H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Gazdaságpolitikai programok (ábrák a táblán)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u-HU" dirty="0" smtClean="0"/>
              <a:t>Negatív bértételű programok</a:t>
            </a:r>
          </a:p>
          <a:p>
            <a:pPr lvl="1"/>
            <a:r>
              <a:rPr lang="hu-HU" dirty="0" smtClean="0"/>
              <a:t>Cövekes költségvetési korlát</a:t>
            </a:r>
          </a:p>
          <a:p>
            <a:pPr lvl="1"/>
            <a:r>
              <a:rPr lang="hu-HU" dirty="0" smtClean="0"/>
              <a:t>Baleset, rokkantság, munkanélküliség</a:t>
            </a:r>
          </a:p>
          <a:p>
            <a:r>
              <a:rPr lang="hu-HU" dirty="0" smtClean="0"/>
              <a:t>Ösztökélés munka felvételére</a:t>
            </a:r>
          </a:p>
          <a:p>
            <a:pPr lvl="1"/>
            <a:r>
              <a:rPr lang="hu-HU" dirty="0" smtClean="0"/>
              <a:t>Időkorlát, orvosi igazolás, bírói végzés</a:t>
            </a:r>
          </a:p>
          <a:p>
            <a:r>
              <a:rPr lang="hu-HU" dirty="0" smtClean="0"/>
              <a:t>Zérus nettó bértételű programok</a:t>
            </a:r>
          </a:p>
          <a:p>
            <a:pPr lvl="1"/>
            <a:r>
              <a:rPr lang="hu-HU" dirty="0" smtClean="0"/>
              <a:t>Szükséges jövedelemre kiegészítés</a:t>
            </a:r>
          </a:p>
          <a:p>
            <a:pPr lvl="1"/>
            <a:r>
              <a:rPr lang="hu-HU" dirty="0" smtClean="0"/>
              <a:t>Vízszintes szakaszon nincs ára szabadidőnek</a:t>
            </a:r>
          </a:p>
          <a:p>
            <a:pPr lvl="1"/>
            <a:r>
              <a:rPr lang="hu-HU" dirty="0" smtClean="0"/>
              <a:t>Valakit érint, valakit nem (ábra)</a:t>
            </a:r>
          </a:p>
          <a:p>
            <a:pPr lvl="1"/>
            <a:r>
              <a:rPr lang="hu-HU" dirty="0" smtClean="0"/>
              <a:t>Variáns: minimális munkavégzéshez kötötten jogosult</a:t>
            </a:r>
          </a:p>
          <a:p>
            <a:r>
              <a:rPr lang="hu-HU" dirty="0" smtClean="0"/>
              <a:t>Pozitív bértételű programok</a:t>
            </a:r>
          </a:p>
          <a:p>
            <a:pPr lvl="1"/>
            <a:r>
              <a:rPr lang="hu-HU" dirty="0" smtClean="0"/>
              <a:t>Adókedvezmény, utána direkt készpénztámogatás</a:t>
            </a:r>
          </a:p>
          <a:p>
            <a:pPr lvl="1"/>
            <a:r>
              <a:rPr lang="hu-HU" dirty="0" smtClean="0"/>
              <a:t>Azoknak, akiknek van munkajövedelme</a:t>
            </a:r>
            <a:endParaRPr lang="hu-H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Felkészülést segítő kérdések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113967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762</TotalTime>
  <Words>309</Words>
  <Application>Microsoft Office PowerPoint</Application>
  <PresentationFormat>Diavetítés a képernyőre (4:3 oldalarány)</PresentationFormat>
  <Paragraphs>71</Paragraphs>
  <Slides>8</Slides>
  <Notes>0</Notes>
  <HiddenSlides>0</HiddenSlides>
  <MMClips>0</MMClips>
  <ScaleCrop>false</ScaleCrop>
  <HeadingPairs>
    <vt:vector size="8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Beágyazott OLE kiszolgálók</vt:lpstr>
      </vt:variant>
      <vt:variant>
        <vt:i4>1</vt:i4>
      </vt:variant>
      <vt:variant>
        <vt:lpstr>Diacímek</vt:lpstr>
      </vt:variant>
      <vt:variant>
        <vt:i4>8</vt:i4>
      </vt:variant>
    </vt:vector>
  </HeadingPairs>
  <TitlesOfParts>
    <vt:vector size="14" baseType="lpstr">
      <vt:lpstr>Arial</vt:lpstr>
      <vt:lpstr>Calibri</vt:lpstr>
      <vt:lpstr>Cambria Math</vt:lpstr>
      <vt:lpstr>Wingdings</vt:lpstr>
      <vt:lpstr>Office-téma</vt:lpstr>
      <vt:lpstr>Slide</vt:lpstr>
      <vt:lpstr>PowerPoint-bemutató</vt:lpstr>
      <vt:lpstr>Munkavállalási döntés</vt:lpstr>
      <vt:lpstr>Preferenciák</vt:lpstr>
      <vt:lpstr>Költségvetési korlát</vt:lpstr>
      <vt:lpstr>Változások hatásai a görbéken (ábrák a táblán)</vt:lpstr>
      <vt:lpstr>Stilizált tények</vt:lpstr>
      <vt:lpstr>Gazdaságpolitikai programok (ábrák a táblán)</vt:lpstr>
      <vt:lpstr>Felkészülést segítő kérdések</vt:lpstr>
    </vt:vector>
  </TitlesOfParts>
  <Company>KD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Papp Bence</dc:creator>
  <cp:lastModifiedBy>Papp Bence</cp:lastModifiedBy>
  <cp:revision>226</cp:revision>
  <dcterms:created xsi:type="dcterms:W3CDTF">2014-09-10T08:43:05Z</dcterms:created>
  <dcterms:modified xsi:type="dcterms:W3CDTF">2019-11-22T13:04:13Z</dcterms:modified>
</cp:coreProperties>
</file>